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9"/>
  </p:notesMasterIdLst>
  <p:sldIdLst>
    <p:sldId id="289" r:id="rId2"/>
    <p:sldId id="266" r:id="rId3"/>
    <p:sldId id="267" r:id="rId4"/>
    <p:sldId id="292" r:id="rId5"/>
    <p:sldId id="305" r:id="rId6"/>
    <p:sldId id="298" r:id="rId7"/>
    <p:sldId id="293" r:id="rId8"/>
    <p:sldId id="312" r:id="rId9"/>
    <p:sldId id="304" r:id="rId10"/>
    <p:sldId id="309" r:id="rId11"/>
    <p:sldId id="310" r:id="rId12"/>
    <p:sldId id="308" r:id="rId13"/>
    <p:sldId id="311" r:id="rId14"/>
    <p:sldId id="306" r:id="rId15"/>
    <p:sldId id="301" r:id="rId16"/>
    <p:sldId id="260" r:id="rId17"/>
    <p:sldId id="294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Sniglet" panose="020B0604020202020204" charset="0"/>
      <p:regular r:id="rId24"/>
    </p:embeddedFont>
    <p:embeddedFont>
      <p:font typeface="Walter Turncoat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5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815DAD9-EFE5-4D3B-A022-E11B4D6FD332}">
  <a:tblStyle styleId="{5815DAD9-EFE5-4D3B-A022-E11B4D6FD3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0" d="100"/>
          <a:sy n="80" d="100"/>
        </p:scale>
        <p:origin x="114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905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812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366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UMA CONSTRUÇÃO GRADUAL, DE IMPACTO NÃO IMEDIATO, MAS QUE POSICIONARÁ O ORLADO DE MODO MAIS FORTE E CONSISTENTE NO FUTURO, PRINCIPALMENTE CONSIDERANDO A COPA DO MUNDO 2026 – LEMBRANDO QUE UM ANO ANTES TEM A RENOVAÇÃO DO DIREITO DE TRANSMISSÃO DE MLS – FORTALECER A MARCA.</a:t>
            </a:r>
          </a:p>
          <a:p>
            <a:endParaRPr lang="pt-BR" dirty="0"/>
          </a:p>
          <a:p>
            <a:pPr marL="139700" indent="0">
              <a:buNone/>
            </a:pPr>
            <a:endParaRPr lang="pt-BR" dirty="0"/>
          </a:p>
          <a:p>
            <a:pPr marL="139700" indent="0">
              <a:buNone/>
            </a:pPr>
            <a:r>
              <a:rPr lang="pt-BR" dirty="0"/>
              <a:t>qual é nossa ideia de </a:t>
            </a:r>
            <a:r>
              <a:rPr lang="pt-BR" dirty="0" err="1"/>
              <a:t>fortelecer</a:t>
            </a:r>
            <a:r>
              <a:rPr lang="pt-BR" dirty="0"/>
              <a:t> e expandir </a:t>
            </a:r>
            <a:r>
              <a:rPr lang="pt-BR" dirty="0" err="1"/>
              <a:t>pelomundo</a:t>
            </a:r>
            <a:r>
              <a:rPr lang="pt-BR" dirty="0"/>
              <a:t>.</a:t>
            </a:r>
          </a:p>
          <a:p>
            <a:pPr marL="139700" indent="0">
              <a:buNone/>
            </a:pPr>
            <a:r>
              <a:rPr lang="pt-BR" dirty="0"/>
              <a:t>	Indicativos do movimento de expansão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ACESSO MUITO CONCENTRADO NA CIDADE DE ORLANDO.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pt-BR" dirty="0"/>
              <a:t>PROBLEMA ATUAL DO ORLANDO É A FALTA DE AUTONOMIA SOBRE AS COMUNIDADES, NÃO PADRONIZAÇÃO NA MARCA, BAIXO ENVOLVIMENTO, NÃO CAPTAÇÃO DE DADOS.</a:t>
            </a:r>
          </a:p>
          <a:p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192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8481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575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531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981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45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840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920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700925" y="1399800"/>
            <a:ext cx="5742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✘"/>
              <a:defRPr sz="3000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Google Shape;17;p4"/>
          <p:cNvSpPr txBox="1"/>
          <p:nvPr/>
        </p:nvSpPr>
        <p:spPr>
          <a:xfrm>
            <a:off x="3593400" y="8575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  <a:endParaRPr sz="9600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4128150" y="550650"/>
            <a:ext cx="887711" cy="849160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6BFFA-DDE5-4057-90BF-7C70E91F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957BB3-8B9A-42DB-8ED6-A4E7B9FFC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EF21E6-75EB-45D1-BDE6-A6C48A7C2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5B9B-501A-449D-9424-F9EA3E87F0E5}" type="datetimeFigureOut">
              <a:rPr lang="pt-BR" smtClean="0"/>
              <a:t>14/04/2019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1767FC-23C3-422C-B3B7-89B9F08C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2984F2-C750-4DB9-9F7D-11FF9A9B7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D88B-0767-4EA9-B9BC-DF40A20DA26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90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6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498AD59-0D77-4CCE-BD5C-4A259EF5F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32" y="11501"/>
            <a:ext cx="9144000" cy="5156300"/>
          </a:xfrm>
          <a:prstGeom prst="rect">
            <a:avLst/>
          </a:prstGeom>
          <a:solidFill>
            <a:srgbClr val="7030A0">
              <a:alpha val="0"/>
            </a:srgbClr>
          </a:solidFill>
        </p:spPr>
      </p:pic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685800" y="1981873"/>
            <a:ext cx="7772400" cy="12384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sz="2800" dirty="0"/>
              <a:t>O ESPORTE MAIS POPULAR DO MUNDO</a:t>
            </a:r>
            <a:br>
              <a:rPr lang="pt-BR" sz="2800" dirty="0"/>
            </a:br>
            <a:r>
              <a:rPr lang="pt-BR" sz="2800" dirty="0"/>
              <a:t>NO MAIOR MERCADO DO MUNDO</a:t>
            </a:r>
          </a:p>
        </p:txBody>
      </p:sp>
      <p:sp>
        <p:nvSpPr>
          <p:cNvPr id="13" name="Google Shape;55;p11">
            <a:extLst>
              <a:ext uri="{FF2B5EF4-FFF2-40B4-BE49-F238E27FC236}">
                <a16:creationId xmlns:a16="http://schemas.microsoft.com/office/drawing/2014/main" id="{8A075282-4D68-41A9-A54E-4EF40818EF03}"/>
              </a:ext>
            </a:extLst>
          </p:cNvPr>
          <p:cNvSpPr/>
          <p:nvPr/>
        </p:nvSpPr>
        <p:spPr>
          <a:xfrm>
            <a:off x="6059301" y="2600050"/>
            <a:ext cx="1554074" cy="411507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4;p11">
            <a:extLst>
              <a:ext uri="{FF2B5EF4-FFF2-40B4-BE49-F238E27FC236}">
                <a16:creationId xmlns:a16="http://schemas.microsoft.com/office/drawing/2014/main" id="{A8A0B8E7-2CEC-41A3-B14F-11FB55CE0E2B}"/>
              </a:ext>
            </a:extLst>
          </p:cNvPr>
          <p:cNvSpPr/>
          <p:nvPr/>
        </p:nvSpPr>
        <p:spPr>
          <a:xfrm>
            <a:off x="1421296" y="2565186"/>
            <a:ext cx="1888436" cy="45719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48;p11">
            <a:extLst>
              <a:ext uri="{FF2B5EF4-FFF2-40B4-BE49-F238E27FC236}">
                <a16:creationId xmlns:a16="http://schemas.microsoft.com/office/drawing/2014/main" id="{368AE047-E7AB-49C5-9928-EC2BB6481509}"/>
              </a:ext>
            </a:extLst>
          </p:cNvPr>
          <p:cNvGrpSpPr/>
          <p:nvPr/>
        </p:nvGrpSpPr>
        <p:grpSpPr>
          <a:xfrm rot="952346">
            <a:off x="1124707" y="2865261"/>
            <a:ext cx="1494031" cy="894493"/>
            <a:chOff x="238125" y="1918825"/>
            <a:chExt cx="1042450" cy="660400"/>
          </a:xfrm>
        </p:grpSpPr>
        <p:sp>
          <p:nvSpPr>
            <p:cNvPr id="16" name="Google Shape;49;p11">
              <a:extLst>
                <a:ext uri="{FF2B5EF4-FFF2-40B4-BE49-F238E27FC236}">
                  <a16:creationId xmlns:a16="http://schemas.microsoft.com/office/drawing/2014/main" id="{929A1F3B-6503-4536-8643-037505DED552}"/>
                </a:ext>
              </a:extLst>
            </p:cNvPr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0;p11">
              <a:extLst>
                <a:ext uri="{FF2B5EF4-FFF2-40B4-BE49-F238E27FC236}">
                  <a16:creationId xmlns:a16="http://schemas.microsoft.com/office/drawing/2014/main" id="{67AC01FC-22E5-42DC-9591-933D4FE630E3}"/>
                </a:ext>
              </a:extLst>
            </p:cNvPr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380;p37">
            <a:extLst>
              <a:ext uri="{FF2B5EF4-FFF2-40B4-BE49-F238E27FC236}">
                <a16:creationId xmlns:a16="http://schemas.microsoft.com/office/drawing/2014/main" id="{82AF0DA1-6640-4DA6-8F40-160B3C530A67}"/>
              </a:ext>
            </a:extLst>
          </p:cNvPr>
          <p:cNvSpPr/>
          <p:nvPr/>
        </p:nvSpPr>
        <p:spPr>
          <a:xfrm>
            <a:off x="4085131" y="661872"/>
            <a:ext cx="966299" cy="1009766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B537B89-E425-46B9-BF7D-56276F352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549" y="671811"/>
            <a:ext cx="966299" cy="98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75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7C9242-6AA9-488D-8AD1-859A2C07C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32" y="11501"/>
            <a:ext cx="9144000" cy="515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186D90-F411-49BD-8CD5-65C46C004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17" y="417662"/>
            <a:ext cx="7423741" cy="889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84F835-0D65-4FBF-A708-8A498AAA7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17" y="1307428"/>
            <a:ext cx="7423741" cy="2747214"/>
          </a:xfrm>
          <a:prstGeom prst="rect">
            <a:avLst/>
          </a:prstGeom>
        </p:spPr>
      </p:pic>
      <p:sp>
        <p:nvSpPr>
          <p:cNvPr id="289" name="Google Shape;289;p33"/>
          <p:cNvSpPr/>
          <p:nvPr/>
        </p:nvSpPr>
        <p:spPr>
          <a:xfrm>
            <a:off x="598250" y="161925"/>
            <a:ext cx="8069500" cy="484601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4263559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7C9242-6AA9-488D-8AD1-859A2C07C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32" y="11501"/>
            <a:ext cx="9144000" cy="5156300"/>
          </a:xfrm>
          <a:prstGeom prst="rect">
            <a:avLst/>
          </a:prstGeom>
        </p:spPr>
      </p:pic>
      <p:sp>
        <p:nvSpPr>
          <p:cNvPr id="289" name="Google Shape;289;p33"/>
          <p:cNvSpPr/>
          <p:nvPr/>
        </p:nvSpPr>
        <p:spPr>
          <a:xfrm>
            <a:off x="598250" y="161925"/>
            <a:ext cx="8069500" cy="484601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FC05C6-22DF-428B-895B-EC001764C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45" y="429879"/>
            <a:ext cx="7394547" cy="36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00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7C9242-6AA9-488D-8AD1-859A2C07C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32" y="11501"/>
            <a:ext cx="9144000" cy="515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5E0A26-09BB-40AD-966A-DE13EABA2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57" y="415814"/>
            <a:ext cx="7395869" cy="3656456"/>
          </a:xfrm>
          <a:prstGeom prst="rect">
            <a:avLst/>
          </a:prstGeom>
        </p:spPr>
      </p:pic>
      <p:sp>
        <p:nvSpPr>
          <p:cNvPr id="289" name="Google Shape;289;p33"/>
          <p:cNvSpPr/>
          <p:nvPr/>
        </p:nvSpPr>
        <p:spPr>
          <a:xfrm>
            <a:off x="598250" y="161925"/>
            <a:ext cx="8069500" cy="484601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2195093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7C9242-6AA9-488D-8AD1-859A2C07C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32" y="11501"/>
            <a:ext cx="9144000" cy="5156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354A75-E8B8-4D9C-AA22-600D8D893A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90" r="15658"/>
          <a:stretch/>
        </p:blipFill>
        <p:spPr>
          <a:xfrm>
            <a:off x="938462" y="404562"/>
            <a:ext cx="7387391" cy="3638049"/>
          </a:xfrm>
          <a:prstGeom prst="rect">
            <a:avLst/>
          </a:prstGeom>
        </p:spPr>
      </p:pic>
      <p:sp>
        <p:nvSpPr>
          <p:cNvPr id="289" name="Google Shape;289;p33"/>
          <p:cNvSpPr/>
          <p:nvPr/>
        </p:nvSpPr>
        <p:spPr>
          <a:xfrm>
            <a:off x="598250" y="161925"/>
            <a:ext cx="8069500" cy="484601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653972-921F-41FE-B526-4B910CCBD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461" y="2726033"/>
            <a:ext cx="1759511" cy="1173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03270F-1D34-485C-98C3-9AEBED586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7656" y="2726033"/>
            <a:ext cx="1759512" cy="117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31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422FB94-9BE4-4F1D-AE4F-8AA90C042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32" y="11501"/>
            <a:ext cx="9144000" cy="5156300"/>
          </a:xfrm>
          <a:prstGeom prst="rect">
            <a:avLst/>
          </a:prstGeom>
        </p:spPr>
      </p:pic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-12000" y="481248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ROAD MAP</a:t>
            </a:r>
          </a:p>
        </p:txBody>
      </p:sp>
      <p:sp>
        <p:nvSpPr>
          <p:cNvPr id="161" name="Google Shape;161;p22"/>
          <p:cNvSpPr/>
          <p:nvPr/>
        </p:nvSpPr>
        <p:spPr>
          <a:xfrm>
            <a:off x="2846846" y="1505052"/>
            <a:ext cx="1917517" cy="1917517"/>
          </a:xfrm>
          <a:prstGeom prst="ellipse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Time</a:t>
            </a:r>
          </a:p>
        </p:txBody>
      </p:sp>
      <p:sp>
        <p:nvSpPr>
          <p:cNvPr id="162" name="Google Shape;162;p22"/>
          <p:cNvSpPr/>
          <p:nvPr/>
        </p:nvSpPr>
        <p:spPr>
          <a:xfrm>
            <a:off x="1024721" y="1505052"/>
            <a:ext cx="1917517" cy="1917517"/>
          </a:xfrm>
          <a:prstGeom prst="ellipse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Torcida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4679252" y="1505052"/>
            <a:ext cx="2009003" cy="1917517"/>
          </a:xfrm>
          <a:prstGeom prst="ellipse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Patrocinador</a:t>
            </a:r>
            <a:endParaRPr sz="16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1025326" y="1523996"/>
            <a:ext cx="1922890" cy="1843147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2844517" y="1482070"/>
            <a:ext cx="1922814" cy="1940361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4666589" y="1523996"/>
            <a:ext cx="1922890" cy="1843147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have Direita 1">
            <a:extLst>
              <a:ext uri="{FF2B5EF4-FFF2-40B4-BE49-F238E27FC236}">
                <a16:creationId xmlns:a16="http://schemas.microsoft.com/office/drawing/2014/main" id="{DF534EFC-EE09-4328-AE71-7BC7084770DB}"/>
              </a:ext>
            </a:extLst>
          </p:cNvPr>
          <p:cNvSpPr/>
          <p:nvPr/>
        </p:nvSpPr>
        <p:spPr>
          <a:xfrm>
            <a:off x="6754144" y="1472912"/>
            <a:ext cx="245659" cy="1917379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Google Shape;160;p22">
            <a:extLst>
              <a:ext uri="{FF2B5EF4-FFF2-40B4-BE49-F238E27FC236}">
                <a16:creationId xmlns:a16="http://schemas.microsoft.com/office/drawing/2014/main" id="{6A12589C-E325-46ED-94EE-B2E769ED9ADC}"/>
              </a:ext>
            </a:extLst>
          </p:cNvPr>
          <p:cNvSpPr txBox="1">
            <a:spLocks/>
          </p:cNvSpPr>
          <p:nvPr/>
        </p:nvSpPr>
        <p:spPr>
          <a:xfrm>
            <a:off x="6917916" y="1709073"/>
            <a:ext cx="187567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pt-BR" dirty="0"/>
              <a:t>DMP</a:t>
            </a:r>
          </a:p>
          <a:p>
            <a:r>
              <a:rPr lang="pt-BR" dirty="0"/>
              <a:t>FRM</a:t>
            </a:r>
          </a:p>
        </p:txBody>
      </p:sp>
      <p:sp>
        <p:nvSpPr>
          <p:cNvPr id="16" name="Google Shape;160;p22">
            <a:extLst>
              <a:ext uri="{FF2B5EF4-FFF2-40B4-BE49-F238E27FC236}">
                <a16:creationId xmlns:a16="http://schemas.microsoft.com/office/drawing/2014/main" id="{960631B9-3586-4388-B084-8B8ADB34757F}"/>
              </a:ext>
            </a:extLst>
          </p:cNvPr>
          <p:cNvSpPr txBox="1">
            <a:spLocks/>
          </p:cNvSpPr>
          <p:nvPr/>
        </p:nvSpPr>
        <p:spPr>
          <a:xfrm>
            <a:off x="6917916" y="2566473"/>
            <a:ext cx="187567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pt-BR" dirty="0"/>
              <a:t>FEM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FD494545-F51C-4568-9FF4-70371B6CC3CB}"/>
              </a:ext>
            </a:extLst>
          </p:cNvPr>
          <p:cNvCxnSpPr>
            <a:cxnSpLocks/>
          </p:cNvCxnSpPr>
          <p:nvPr/>
        </p:nvCxnSpPr>
        <p:spPr>
          <a:xfrm flipV="1">
            <a:off x="7429564" y="2321508"/>
            <a:ext cx="850992" cy="125815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6BE404E-94F3-4287-BD1D-D1DCE2A2D1A9}"/>
              </a:ext>
            </a:extLst>
          </p:cNvPr>
          <p:cNvSpPr txBox="1"/>
          <p:nvPr/>
        </p:nvSpPr>
        <p:spPr>
          <a:xfrm>
            <a:off x="195262" y="4044344"/>
            <a:ext cx="875347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spc="450" dirty="0">
                <a:solidFill>
                  <a:schemeClr val="bg1"/>
                </a:solidFill>
                <a:latin typeface="Walter Turncoat" panose="020B0604020202020204" charset="0"/>
              </a:rPr>
              <a:t>Entregar mais valor ao patrocinador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Walter Turncoat" panose="020B0604020202020204" charset="0"/>
              </a:rPr>
              <a:t>A 1º Plataforma de gerenciamento de patrocínios do mundo</a:t>
            </a:r>
          </a:p>
          <a:p>
            <a:pPr algn="ctr"/>
            <a:endParaRPr lang="pt-BR" sz="3000" spc="450" dirty="0">
              <a:solidFill>
                <a:schemeClr val="bg1"/>
              </a:solidFill>
              <a:latin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8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42FA80B-FF48-422E-B09D-1C2E981E6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32" y="11501"/>
            <a:ext cx="9144000" cy="5156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8147EA8-4663-4BB9-93DF-3664819B9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9946"/>
            <a:ext cx="9156000" cy="857400"/>
          </a:xfrm>
        </p:spPr>
        <p:txBody>
          <a:bodyPr/>
          <a:lstStyle/>
          <a:p>
            <a:r>
              <a:rPr lang="pt-BR" dirty="0"/>
              <a:t>TIMELINE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E30ED8EF-BF6D-42F3-B48B-51037A831848}"/>
              </a:ext>
            </a:extLst>
          </p:cNvPr>
          <p:cNvCxnSpPr>
            <a:cxnSpLocks/>
          </p:cNvCxnSpPr>
          <p:nvPr/>
        </p:nvCxnSpPr>
        <p:spPr>
          <a:xfrm>
            <a:off x="628650" y="2802977"/>
            <a:ext cx="7886700" cy="0"/>
          </a:xfrm>
          <a:prstGeom prst="line">
            <a:avLst/>
          </a:prstGeom>
          <a:ln w="377825">
            <a:solidFill>
              <a:srgbClr val="6133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1DBB4921-6DF0-42BD-90BC-5ADBE4CF853C}"/>
              </a:ext>
            </a:extLst>
          </p:cNvPr>
          <p:cNvSpPr/>
          <p:nvPr/>
        </p:nvSpPr>
        <p:spPr>
          <a:xfrm>
            <a:off x="745959" y="2709733"/>
            <a:ext cx="34289" cy="34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>
              <a:solidFill>
                <a:schemeClr val="bg1"/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E7936E0-909A-429A-9BCA-69D73A061185}"/>
              </a:ext>
            </a:extLst>
          </p:cNvPr>
          <p:cNvSpPr/>
          <p:nvPr/>
        </p:nvSpPr>
        <p:spPr>
          <a:xfrm>
            <a:off x="745959" y="2550315"/>
            <a:ext cx="496302" cy="496302"/>
          </a:xfrm>
          <a:prstGeom prst="ellipse">
            <a:avLst/>
          </a:prstGeom>
          <a:solidFill>
            <a:srgbClr val="613394"/>
          </a:solidFill>
          <a:ln w="28575">
            <a:solidFill>
              <a:schemeClr val="bg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>
              <a:solidFill>
                <a:schemeClr val="bg1"/>
              </a:solidFill>
            </a:endParaRP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C6A14821-CECD-4228-BEAE-4464DF042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972" y="1644869"/>
            <a:ext cx="3632335" cy="7062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1350" dirty="0">
                <a:solidFill>
                  <a:schemeClr val="bg1"/>
                </a:solidFill>
              </a:rPr>
              <a:t>Desenvolvimento </a:t>
            </a:r>
          </a:p>
          <a:p>
            <a:pPr marL="0" indent="0">
              <a:buNone/>
            </a:pPr>
            <a:r>
              <a:rPr lang="pt-BR" sz="1350" dirty="0">
                <a:solidFill>
                  <a:schemeClr val="bg1"/>
                </a:solidFill>
              </a:rPr>
              <a:t>da community cloud</a:t>
            </a:r>
          </a:p>
          <a:p>
            <a:endParaRPr lang="pt-BR" sz="1350" dirty="0">
              <a:solidFill>
                <a:schemeClr val="bg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2C534F6-D247-466D-9847-9AC55EF37F06}"/>
              </a:ext>
            </a:extLst>
          </p:cNvPr>
          <p:cNvSpPr/>
          <p:nvPr/>
        </p:nvSpPr>
        <p:spPr>
          <a:xfrm>
            <a:off x="1851961" y="2550315"/>
            <a:ext cx="496302" cy="496302"/>
          </a:xfrm>
          <a:prstGeom prst="ellipse">
            <a:avLst/>
          </a:prstGeom>
          <a:solidFill>
            <a:srgbClr val="613394"/>
          </a:solidFill>
          <a:ln w="28575">
            <a:solidFill>
              <a:schemeClr val="bg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>
              <a:solidFill>
                <a:schemeClr val="bg1"/>
              </a:solidFill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1E10688-6EFD-4F38-9E08-C83F22F165BF}"/>
              </a:ext>
            </a:extLst>
          </p:cNvPr>
          <p:cNvSpPr txBox="1">
            <a:spLocks/>
          </p:cNvSpPr>
          <p:nvPr/>
        </p:nvSpPr>
        <p:spPr>
          <a:xfrm>
            <a:off x="2100112" y="3546446"/>
            <a:ext cx="1228389" cy="70622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350" dirty="0">
                <a:solidFill>
                  <a:schemeClr val="bg1"/>
                </a:solidFill>
                <a:latin typeface="Sniglet" panose="020B0604020202020204" charset="0"/>
              </a:rPr>
              <a:t>Abrir as embaixadas</a:t>
            </a:r>
          </a:p>
          <a:p>
            <a:endParaRPr lang="pt-BR" sz="1350" dirty="0">
              <a:solidFill>
                <a:schemeClr val="bg1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DD455AB3-FCAB-4BCE-84BB-C140BBF90030}"/>
              </a:ext>
            </a:extLst>
          </p:cNvPr>
          <p:cNvSpPr/>
          <p:nvPr/>
        </p:nvSpPr>
        <p:spPr>
          <a:xfrm>
            <a:off x="3121219" y="2573176"/>
            <a:ext cx="496302" cy="496302"/>
          </a:xfrm>
          <a:prstGeom prst="ellipse">
            <a:avLst/>
          </a:prstGeom>
          <a:solidFill>
            <a:srgbClr val="613394"/>
          </a:solidFill>
          <a:ln w="28575">
            <a:solidFill>
              <a:schemeClr val="bg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>
              <a:solidFill>
                <a:schemeClr val="bg1"/>
              </a:solidFill>
            </a:endParaRP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B1792BEA-4B61-42B5-8173-15CA9C08C41E}"/>
              </a:ext>
            </a:extLst>
          </p:cNvPr>
          <p:cNvSpPr txBox="1">
            <a:spLocks/>
          </p:cNvSpPr>
          <p:nvPr/>
        </p:nvSpPr>
        <p:spPr>
          <a:xfrm>
            <a:off x="3423157" y="1816961"/>
            <a:ext cx="1398737" cy="706227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200" dirty="0">
                <a:solidFill>
                  <a:schemeClr val="bg1"/>
                </a:solidFill>
                <a:latin typeface="Sniglet" panose="020B0604020202020204" charset="0"/>
              </a:rPr>
              <a:t>Fomentar ações;</a:t>
            </a:r>
          </a:p>
          <a:p>
            <a:pPr marL="0" indent="0">
              <a:buNone/>
            </a:pPr>
            <a:r>
              <a:rPr lang="pt-BR" sz="1200" dirty="0">
                <a:solidFill>
                  <a:schemeClr val="bg1"/>
                </a:solidFill>
                <a:latin typeface="Sniglet" panose="020B0604020202020204" charset="0"/>
              </a:rPr>
              <a:t>Road show</a:t>
            </a:r>
          </a:p>
          <a:p>
            <a:pPr marL="0" indent="0">
              <a:buNone/>
            </a:pPr>
            <a:r>
              <a:rPr lang="pt-BR" sz="1200" dirty="0">
                <a:solidFill>
                  <a:schemeClr val="bg1"/>
                </a:solidFill>
                <a:latin typeface="Sniglet" panose="020B0604020202020204" charset="0"/>
              </a:rPr>
              <a:t>Ativações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8930EE6-5F8F-4843-BF67-2606F466C8E3}"/>
              </a:ext>
            </a:extLst>
          </p:cNvPr>
          <p:cNvSpPr/>
          <p:nvPr/>
        </p:nvSpPr>
        <p:spPr>
          <a:xfrm>
            <a:off x="4469588" y="2573176"/>
            <a:ext cx="496302" cy="496302"/>
          </a:xfrm>
          <a:prstGeom prst="ellipse">
            <a:avLst/>
          </a:prstGeom>
          <a:solidFill>
            <a:srgbClr val="613394"/>
          </a:solidFill>
          <a:ln w="28575">
            <a:solidFill>
              <a:schemeClr val="bg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>
              <a:solidFill>
                <a:schemeClr val="bg1"/>
              </a:solidFill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A831D24-6381-4330-A7C6-B68B436BA477}"/>
              </a:ext>
            </a:extLst>
          </p:cNvPr>
          <p:cNvCxnSpPr>
            <a:cxnSpLocks/>
          </p:cNvCxnSpPr>
          <p:nvPr/>
        </p:nvCxnSpPr>
        <p:spPr>
          <a:xfrm flipV="1">
            <a:off x="987972" y="1912883"/>
            <a:ext cx="6138" cy="890094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FB482CFF-459F-40B7-8A55-F52015475970}"/>
              </a:ext>
            </a:extLst>
          </p:cNvPr>
          <p:cNvCxnSpPr>
            <a:cxnSpLocks/>
          </p:cNvCxnSpPr>
          <p:nvPr/>
        </p:nvCxnSpPr>
        <p:spPr>
          <a:xfrm flipV="1">
            <a:off x="2081425" y="2800789"/>
            <a:ext cx="6138" cy="890094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54DCF3C9-1DC1-43DB-8A3A-564280812BB9}"/>
              </a:ext>
            </a:extLst>
          </p:cNvPr>
          <p:cNvCxnSpPr>
            <a:cxnSpLocks/>
          </p:cNvCxnSpPr>
          <p:nvPr/>
        </p:nvCxnSpPr>
        <p:spPr>
          <a:xfrm flipV="1">
            <a:off x="3376135" y="1912883"/>
            <a:ext cx="6138" cy="890094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7003CFEE-9E70-46F8-92DE-75303421BAE8}"/>
              </a:ext>
            </a:extLst>
          </p:cNvPr>
          <p:cNvSpPr txBox="1">
            <a:spLocks/>
          </p:cNvSpPr>
          <p:nvPr/>
        </p:nvSpPr>
        <p:spPr>
          <a:xfrm>
            <a:off x="4732910" y="3546446"/>
            <a:ext cx="1503214" cy="706227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350" dirty="0">
                <a:solidFill>
                  <a:schemeClr val="bg1"/>
                </a:solidFill>
                <a:latin typeface="Sniglet" panose="020B0604020202020204" charset="0"/>
              </a:rPr>
              <a:t>DMP</a:t>
            </a:r>
          </a:p>
          <a:p>
            <a:pPr marL="0" indent="0">
              <a:buNone/>
            </a:pPr>
            <a:r>
              <a:rPr lang="pt-BR" sz="1350" dirty="0">
                <a:solidFill>
                  <a:schemeClr val="bg1"/>
                </a:solidFill>
                <a:latin typeface="Sniglet" panose="020B0604020202020204" charset="0"/>
              </a:rPr>
              <a:t>Marketing Cloud</a:t>
            </a:r>
          </a:p>
          <a:p>
            <a:pPr marL="0" indent="0">
              <a:buNone/>
            </a:pPr>
            <a:r>
              <a:rPr lang="pt-BR" sz="1350" dirty="0">
                <a:solidFill>
                  <a:schemeClr val="bg1"/>
                </a:solidFill>
                <a:latin typeface="Sniglet" panose="020B0604020202020204" charset="0"/>
              </a:rPr>
              <a:t>Einstein Analytics</a:t>
            </a:r>
          </a:p>
          <a:p>
            <a:endParaRPr lang="pt-BR" sz="1350" dirty="0">
              <a:solidFill>
                <a:schemeClr val="bg1"/>
              </a:solidFill>
            </a:endParaRP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C680ED43-DB45-49AB-AEEC-7256A13EE9E0}"/>
              </a:ext>
            </a:extLst>
          </p:cNvPr>
          <p:cNvCxnSpPr>
            <a:cxnSpLocks/>
          </p:cNvCxnSpPr>
          <p:nvPr/>
        </p:nvCxnSpPr>
        <p:spPr>
          <a:xfrm flipV="1">
            <a:off x="4714223" y="2800789"/>
            <a:ext cx="6138" cy="890094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0B634AC7-4112-4281-82A7-7517C902105C}"/>
              </a:ext>
            </a:extLst>
          </p:cNvPr>
          <p:cNvSpPr/>
          <p:nvPr/>
        </p:nvSpPr>
        <p:spPr>
          <a:xfrm>
            <a:off x="7267594" y="2581198"/>
            <a:ext cx="496302" cy="496302"/>
          </a:xfrm>
          <a:prstGeom prst="ellipse">
            <a:avLst/>
          </a:prstGeom>
          <a:solidFill>
            <a:srgbClr val="613394"/>
          </a:solidFill>
          <a:ln w="28575">
            <a:solidFill>
              <a:schemeClr val="bg1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>
              <a:solidFill>
                <a:schemeClr val="bg1"/>
              </a:solidFill>
            </a:endParaRPr>
          </a:p>
        </p:txBody>
      </p:sp>
      <p:sp>
        <p:nvSpPr>
          <p:cNvPr id="28" name="Espaço Reservado para Conteúdo 2">
            <a:extLst>
              <a:ext uri="{FF2B5EF4-FFF2-40B4-BE49-F238E27FC236}">
                <a16:creationId xmlns:a16="http://schemas.microsoft.com/office/drawing/2014/main" id="{AAD2F490-5AF8-4234-9418-B451D2202C38}"/>
              </a:ext>
            </a:extLst>
          </p:cNvPr>
          <p:cNvSpPr txBox="1">
            <a:spLocks/>
          </p:cNvSpPr>
          <p:nvPr/>
        </p:nvSpPr>
        <p:spPr>
          <a:xfrm>
            <a:off x="7569532" y="1824983"/>
            <a:ext cx="1398737" cy="70622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200" dirty="0">
                <a:solidFill>
                  <a:schemeClr val="bg1"/>
                </a:solidFill>
                <a:latin typeface="Sniglet" panose="020B0604020202020204" charset="0"/>
              </a:rPr>
              <a:t>COPA DO MUNDO</a:t>
            </a: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7FC7C29E-3CA7-4A50-AB77-753A07D9D065}"/>
              </a:ext>
            </a:extLst>
          </p:cNvPr>
          <p:cNvCxnSpPr>
            <a:cxnSpLocks/>
          </p:cNvCxnSpPr>
          <p:nvPr/>
        </p:nvCxnSpPr>
        <p:spPr>
          <a:xfrm flipV="1">
            <a:off x="7522510" y="1920905"/>
            <a:ext cx="6138" cy="890094"/>
          </a:xfrm>
          <a:prstGeom prst="line">
            <a:avLst/>
          </a:prstGeom>
          <a:ln w="28575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352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516834" y="1419678"/>
            <a:ext cx="8110331" cy="2715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dirty="0"/>
              <a:t>[...] transformar o clube em marca global [...] o futebol tinha virado um negócio em que os estádios têm o tamanho do mundo inteiro. [...] – C. C. Lima e F. V. Barros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FE680-A2BA-4622-BDFA-24AF1FDC1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48" y="3317757"/>
            <a:ext cx="2782958" cy="218355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EBFED9-2B40-4FC3-8EDF-F3EA46B2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56300"/>
          </a:xfrm>
          <a:prstGeom prst="rect">
            <a:avLst/>
          </a:prstGeom>
        </p:spPr>
      </p:pic>
      <p:sp>
        <p:nvSpPr>
          <p:cNvPr id="297" name="Google Shape;297;p34"/>
          <p:cNvSpPr txBox="1">
            <a:spLocks noGrp="1"/>
          </p:cNvSpPr>
          <p:nvPr>
            <p:ph type="ctrTitle" idx="4294967295"/>
          </p:nvPr>
        </p:nvSpPr>
        <p:spPr>
          <a:xfrm>
            <a:off x="1822500" y="1202350"/>
            <a:ext cx="545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BePurple!</a:t>
            </a:r>
            <a:endParaRPr sz="4800" dirty="0"/>
          </a:p>
        </p:txBody>
      </p:sp>
      <p:sp>
        <p:nvSpPr>
          <p:cNvPr id="298" name="Google Shape;298;p34"/>
          <p:cNvSpPr txBox="1">
            <a:spLocks noGrp="1"/>
          </p:cNvSpPr>
          <p:nvPr>
            <p:ph type="subTitle" idx="4294967295"/>
          </p:nvPr>
        </p:nvSpPr>
        <p:spPr>
          <a:xfrm>
            <a:off x="1275150" y="2376679"/>
            <a:ext cx="6593700" cy="23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9600" dirty="0"/>
              <a:t>Perguntas</a:t>
            </a:r>
            <a:r>
              <a:rPr lang="en" sz="9600" dirty="0"/>
              <a:t>?</a:t>
            </a:r>
            <a:endParaRPr sz="96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300" name="Google Shape;300;p34"/>
          <p:cNvSpPr/>
          <p:nvPr/>
        </p:nvSpPr>
        <p:spPr>
          <a:xfrm>
            <a:off x="3200400" y="2077278"/>
            <a:ext cx="2842591" cy="77274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439E12-A6B2-4608-87E8-A7A036F2D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374" y="214232"/>
            <a:ext cx="1296536" cy="129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7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8F096-6B34-40F0-8ABF-222F35128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1958009" y="1440650"/>
            <a:ext cx="5208103" cy="22158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3000" dirty="0">
                <a:solidFill>
                  <a:schemeClr val="bg1"/>
                </a:solidFill>
              </a:rPr>
              <a:t>Muito mais que um esporte, um business!</a:t>
            </a:r>
            <a:br>
              <a:rPr lang="pt-BR" sz="3000" dirty="0"/>
            </a:br>
            <a:r>
              <a:rPr lang="pt-BR" sz="4400" b="1" spc="600" dirty="0">
                <a:ln>
                  <a:solidFill>
                    <a:srgbClr val="72528A"/>
                  </a:solidFill>
                </a:ln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VALUATION</a:t>
            </a:r>
            <a:endParaRPr lang="pt-BR" sz="3000" b="1" dirty="0">
              <a:ln>
                <a:solidFill>
                  <a:srgbClr val="72528A"/>
                </a:solidFill>
              </a:ln>
              <a:solidFill>
                <a:schemeClr val="bg1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Google Shape;434;p39">
            <a:extLst>
              <a:ext uri="{FF2B5EF4-FFF2-40B4-BE49-F238E27FC236}">
                <a16:creationId xmlns:a16="http://schemas.microsoft.com/office/drawing/2014/main" id="{CB81EE12-DABD-40E6-B487-353C1F2E8AC5}"/>
              </a:ext>
            </a:extLst>
          </p:cNvPr>
          <p:cNvSpPr/>
          <p:nvPr/>
        </p:nvSpPr>
        <p:spPr>
          <a:xfrm>
            <a:off x="1560444" y="1311965"/>
            <a:ext cx="5973418" cy="2584174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E670DFF-9A1E-4916-BFD0-62D6CB37E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32" y="11501"/>
            <a:ext cx="9144000" cy="5156300"/>
          </a:xfrm>
          <a:prstGeom prst="rect">
            <a:avLst/>
          </a:prstGeom>
        </p:spPr>
      </p:pic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-41908" y="978286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O que os valoriza...</a:t>
            </a:r>
          </a:p>
        </p:txBody>
      </p:sp>
      <p:sp>
        <p:nvSpPr>
          <p:cNvPr id="161" name="Google Shape;161;p22"/>
          <p:cNvSpPr/>
          <p:nvPr/>
        </p:nvSpPr>
        <p:spPr>
          <a:xfrm>
            <a:off x="3516725" y="180852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Time</a:t>
            </a:r>
          </a:p>
        </p:txBody>
      </p:sp>
      <p:sp>
        <p:nvSpPr>
          <p:cNvPr id="162" name="Google Shape;162;p22"/>
          <p:cNvSpPr/>
          <p:nvPr/>
        </p:nvSpPr>
        <p:spPr>
          <a:xfrm>
            <a:off x="1694600" y="1808525"/>
            <a:ext cx="2133000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Torcida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5338849" y="1808525"/>
            <a:ext cx="2234767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Patrocinador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4363252" y="4764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1694600" y="1835825"/>
            <a:ext cx="2138977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3513800" y="1782975"/>
            <a:ext cx="2138892" cy="2158411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5335863" y="1835825"/>
            <a:ext cx="2138977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E670DFF-9A1E-4916-BFD0-62D6CB37E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32" y="11501"/>
            <a:ext cx="9144000" cy="5156300"/>
          </a:xfrm>
          <a:prstGeom prst="rect">
            <a:avLst/>
          </a:prstGeom>
        </p:spPr>
      </p:pic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-214748" y="959248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Construção de uma base!</a:t>
            </a:r>
          </a:p>
        </p:txBody>
      </p:sp>
      <p:sp>
        <p:nvSpPr>
          <p:cNvPr id="161" name="Google Shape;161;p22"/>
          <p:cNvSpPr/>
          <p:nvPr/>
        </p:nvSpPr>
        <p:spPr>
          <a:xfrm>
            <a:off x="3516725" y="1808525"/>
            <a:ext cx="2133000" cy="213300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Time</a:t>
            </a:r>
          </a:p>
        </p:txBody>
      </p:sp>
      <p:sp>
        <p:nvSpPr>
          <p:cNvPr id="162" name="Google Shape;162;p22"/>
          <p:cNvSpPr/>
          <p:nvPr/>
        </p:nvSpPr>
        <p:spPr>
          <a:xfrm>
            <a:off x="1694600" y="1808525"/>
            <a:ext cx="2133000" cy="2133000"/>
          </a:xfrm>
          <a:prstGeom prst="ellips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Torcida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5338849" y="1808525"/>
            <a:ext cx="2234767" cy="2133000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Patrocinador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4363252" y="4764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1694600" y="1835825"/>
            <a:ext cx="2138977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3513800" y="1782975"/>
            <a:ext cx="2138892" cy="2158411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5335863" y="1835825"/>
            <a:ext cx="2138977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60;p22">
            <a:extLst>
              <a:ext uri="{FF2B5EF4-FFF2-40B4-BE49-F238E27FC236}">
                <a16:creationId xmlns:a16="http://schemas.microsoft.com/office/drawing/2014/main" id="{9C68E25A-584C-40AC-8AF1-42186079517D}"/>
              </a:ext>
            </a:extLst>
          </p:cNvPr>
          <p:cNvSpPr txBox="1">
            <a:spLocks/>
          </p:cNvSpPr>
          <p:nvPr/>
        </p:nvSpPr>
        <p:spPr>
          <a:xfrm>
            <a:off x="-41908" y="4274599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pt-BR" dirty="0"/>
              <a:t>Expansão, interação e Data-Driven</a:t>
            </a:r>
          </a:p>
        </p:txBody>
      </p:sp>
    </p:spTree>
    <p:extLst>
      <p:ext uri="{BB962C8B-B14F-4D97-AF65-F5344CB8AC3E}">
        <p14:creationId xmlns:p14="http://schemas.microsoft.com/office/powerpoint/2010/main" val="3030387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538D72-10A9-48E3-AE50-25513AE6C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32" y="11501"/>
            <a:ext cx="9144000" cy="5156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A60875-E8BE-46DC-8BBB-29CBE7684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52" y="469090"/>
            <a:ext cx="4353635" cy="1474974"/>
          </a:xfrm>
        </p:spPr>
        <p:txBody>
          <a:bodyPr/>
          <a:lstStyle/>
          <a:p>
            <a:r>
              <a:rPr lang="pt-BR" sz="2000" dirty="0"/>
              <a:t>“Cor do uniforme do </a:t>
            </a:r>
            <a:r>
              <a:rPr lang="pt-BR" sz="2000" dirty="0" err="1"/>
              <a:t>orlando</a:t>
            </a:r>
            <a:r>
              <a:rPr lang="pt-BR" sz="2000" dirty="0"/>
              <a:t> </a:t>
            </a:r>
            <a:r>
              <a:rPr lang="pt-BR" sz="2000" dirty="0" err="1"/>
              <a:t>city</a:t>
            </a:r>
            <a:r>
              <a:rPr lang="pt-BR" sz="2000" dirty="0"/>
              <a:t> foi pensada para atrair brasileiros”</a:t>
            </a:r>
            <a:br>
              <a:rPr lang="pt-BR" sz="2000" dirty="0"/>
            </a:br>
            <a:r>
              <a:rPr lang="pt-BR" sz="1050" dirty="0">
                <a:latin typeface="Walter Turncoat" panose="020B0604020202020204" charset="0"/>
                <a:cs typeface="Calibri" panose="020F0502020204030204" pitchFamily="34" charset="0"/>
              </a:rPr>
              <a:t>FOLHA DE SÃO PAULO – MARÇO/2015</a:t>
            </a:r>
            <a:endParaRPr lang="pt-BR" sz="2000" dirty="0">
              <a:latin typeface="Walter Turncoat" panose="020B060402020202020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216A953-9248-4B32-B1C6-C2DA29489465}"/>
              </a:ext>
            </a:extLst>
          </p:cNvPr>
          <p:cNvSpPr txBox="1">
            <a:spLocks/>
          </p:cNvSpPr>
          <p:nvPr/>
        </p:nvSpPr>
        <p:spPr>
          <a:xfrm>
            <a:off x="3930555" y="1852164"/>
            <a:ext cx="5108893" cy="1474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pt-BR" sz="2000" dirty="0"/>
              <a:t>“Futebol brasileiro vira sensação na Flórida e Orlando City vai abrir escolinhas no Brasil”</a:t>
            </a:r>
            <a:br>
              <a:rPr lang="pt-BR" sz="1800" dirty="0"/>
            </a:br>
            <a:r>
              <a:rPr lang="pt-BR" sz="1000" dirty="0">
                <a:latin typeface="Walter Turncoat" panose="020B0604020202020204" charset="0"/>
                <a:cs typeface="Calibri" panose="020F0502020204030204" pitchFamily="34" charset="0"/>
              </a:rPr>
              <a:t>GLOBO ESPORTE – JUNHO/2016	</a:t>
            </a:r>
            <a:endParaRPr lang="pt-BR" sz="1800" dirty="0">
              <a:latin typeface="Walter Turncoat" panose="020B060402020202020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ED5C37B-A809-4BD5-B6A4-33BCAD5EF58B}"/>
              </a:ext>
            </a:extLst>
          </p:cNvPr>
          <p:cNvSpPr txBox="1">
            <a:spLocks/>
          </p:cNvSpPr>
          <p:nvPr/>
        </p:nvSpPr>
        <p:spPr>
          <a:xfrm>
            <a:off x="104552" y="3501032"/>
            <a:ext cx="4741798" cy="1474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pt-BR" sz="2000" dirty="0"/>
              <a:t>“</a:t>
            </a:r>
            <a:r>
              <a:rPr lang="en-US" sz="2000" b="1" dirty="0"/>
              <a:t>Orlando City SC Announces Formal Affiliation with English Premier League’s Stoke City FC</a:t>
            </a:r>
            <a:r>
              <a:rPr lang="pt-BR" sz="2000" dirty="0"/>
              <a:t>”</a:t>
            </a:r>
            <a:br>
              <a:rPr lang="pt-BR" sz="2000" dirty="0"/>
            </a:br>
            <a:r>
              <a:rPr lang="pt-BR" sz="1050" dirty="0">
                <a:latin typeface="Walter Turncoat" panose="020B0604020202020204" charset="0"/>
                <a:cs typeface="Calibri" panose="020F0502020204030204" pitchFamily="34" charset="0"/>
              </a:rPr>
              <a:t>ORLANDO CITY SC . COM– MAIO/2016</a:t>
            </a:r>
            <a:endParaRPr lang="pt-BR" sz="2000" dirty="0">
              <a:latin typeface="Walter Turnco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292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90F0E31-BBAA-4738-B938-8FD3EF29C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32" y="11501"/>
            <a:ext cx="9144000" cy="5156300"/>
          </a:xfrm>
          <a:prstGeom prst="rect">
            <a:avLst/>
          </a:prstGeom>
        </p:spPr>
      </p:pic>
      <p:sp>
        <p:nvSpPr>
          <p:cNvPr id="7" name="Seta: Pentágono 6">
            <a:extLst>
              <a:ext uri="{FF2B5EF4-FFF2-40B4-BE49-F238E27FC236}">
                <a16:creationId xmlns:a16="http://schemas.microsoft.com/office/drawing/2014/main" id="{B018B9C3-6C8B-4069-AF1B-671F487C6F54}"/>
              </a:ext>
            </a:extLst>
          </p:cNvPr>
          <p:cNvSpPr/>
          <p:nvPr/>
        </p:nvSpPr>
        <p:spPr>
          <a:xfrm rot="5400000">
            <a:off x="3250200" y="-1073319"/>
            <a:ext cx="2524326" cy="7812155"/>
          </a:xfrm>
          <a:prstGeom prst="homePlate">
            <a:avLst>
              <a:gd name="adj" fmla="val 20914"/>
            </a:avLst>
          </a:prstGeom>
          <a:noFill/>
          <a:ln w="76200">
            <a:solidFill>
              <a:srgbClr val="6133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pic>
        <p:nvPicPr>
          <p:cNvPr id="3074" name="Picture 2" descr="Resultado de imagem para LOGO ORLANDO">
            <a:extLst>
              <a:ext uri="{FF2B5EF4-FFF2-40B4-BE49-F238E27FC236}">
                <a16:creationId xmlns:a16="http://schemas.microsoft.com/office/drawing/2014/main" id="{FA9CAA36-9C46-4BE6-A34E-3C8CFD6E7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12" y="2228868"/>
            <a:ext cx="1915625" cy="60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m relacionada">
            <a:extLst>
              <a:ext uri="{FF2B5EF4-FFF2-40B4-BE49-F238E27FC236}">
                <a16:creationId xmlns:a16="http://schemas.microsoft.com/office/drawing/2014/main" id="{822D999A-8D56-4B50-B9D7-99E92E84B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926" y="330322"/>
            <a:ext cx="939135" cy="107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6BFFE538-900E-4D9E-916F-4BDF7F1703DA}"/>
              </a:ext>
            </a:extLst>
          </p:cNvPr>
          <p:cNvGrpSpPr/>
          <p:nvPr/>
        </p:nvGrpSpPr>
        <p:grpSpPr>
          <a:xfrm>
            <a:off x="3760964" y="2142481"/>
            <a:ext cx="2009028" cy="771735"/>
            <a:chOff x="5422704" y="2368692"/>
            <a:chExt cx="2790216" cy="1116085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55FB449-CD9D-4E6E-933B-BC9C8D404E59}"/>
                </a:ext>
              </a:extLst>
            </p:cNvPr>
            <p:cNvSpPr/>
            <p:nvPr/>
          </p:nvSpPr>
          <p:spPr>
            <a:xfrm>
              <a:off x="5940257" y="2602271"/>
              <a:ext cx="2243138" cy="648930"/>
            </a:xfrm>
            <a:prstGeom prst="rect">
              <a:avLst/>
            </a:prstGeom>
            <a:solidFill>
              <a:srgbClr val="613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050"/>
            </a:p>
          </p:txBody>
        </p:sp>
        <p:pic>
          <p:nvPicPr>
            <p:cNvPr id="3078" name="Picture 6" descr="Resultado de imagem para lionsNATION LOGO ORLANDO">
              <a:extLst>
                <a:ext uri="{FF2B5EF4-FFF2-40B4-BE49-F238E27FC236}">
                  <a16:creationId xmlns:a16="http://schemas.microsoft.com/office/drawing/2014/main" id="{EDD1A204-6E6C-4DAF-8C8A-D0C0505DF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2704" y="2368692"/>
              <a:ext cx="2790216" cy="1116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tângulo 8">
            <a:extLst>
              <a:ext uri="{FF2B5EF4-FFF2-40B4-BE49-F238E27FC236}">
                <a16:creationId xmlns:a16="http://schemas.microsoft.com/office/drawing/2014/main" id="{BA4D241C-3D4C-4A14-AC4F-0AD4CF33D140}"/>
              </a:ext>
            </a:extLst>
          </p:cNvPr>
          <p:cNvSpPr/>
          <p:nvPr/>
        </p:nvSpPr>
        <p:spPr>
          <a:xfrm>
            <a:off x="1655653" y="4231889"/>
            <a:ext cx="5522445" cy="608395"/>
          </a:xfrm>
          <a:prstGeom prst="rect">
            <a:avLst/>
          </a:prstGeom>
          <a:solidFill>
            <a:srgbClr val="613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3000" b="1" spc="450" dirty="0">
                <a:latin typeface="Walter Turncoat" panose="020B0604020202020204" charset="0"/>
              </a:rPr>
              <a:t>EMBAIXADAS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133555-4BD1-45A6-A989-CB83FCA23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365708" y="1994150"/>
            <a:ext cx="613999" cy="10107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5ACEEC-B113-4371-82D8-6AE13A47C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400" y="2917923"/>
            <a:ext cx="1208526" cy="9482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E63D03-E8F3-4753-B0CB-012D51237F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926" y="2951722"/>
            <a:ext cx="2242273" cy="832845"/>
          </a:xfrm>
          <a:prstGeom prst="rect">
            <a:avLst/>
          </a:prstGeom>
        </p:spPr>
      </p:pic>
      <p:sp>
        <p:nvSpPr>
          <p:cNvPr id="20" name="Retângulo 8">
            <a:extLst>
              <a:ext uri="{FF2B5EF4-FFF2-40B4-BE49-F238E27FC236}">
                <a16:creationId xmlns:a16="http://schemas.microsoft.com/office/drawing/2014/main" id="{57D684AF-1474-4501-9FB7-3E9191D79337}"/>
              </a:ext>
            </a:extLst>
          </p:cNvPr>
          <p:cNvSpPr/>
          <p:nvPr/>
        </p:nvSpPr>
        <p:spPr>
          <a:xfrm>
            <a:off x="606285" y="1574645"/>
            <a:ext cx="7812156" cy="492713"/>
          </a:xfrm>
          <a:prstGeom prst="rect">
            <a:avLst/>
          </a:prstGeom>
          <a:solidFill>
            <a:srgbClr val="613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3000" b="1" spc="450" dirty="0">
                <a:latin typeface="Walter Turncoat" panose="020B0604020202020204" charset="0"/>
              </a:rPr>
              <a:t>Assets</a:t>
            </a:r>
          </a:p>
        </p:txBody>
      </p:sp>
    </p:spTree>
    <p:extLst>
      <p:ext uri="{BB962C8B-B14F-4D97-AF65-F5344CB8AC3E}">
        <p14:creationId xmlns:p14="http://schemas.microsoft.com/office/powerpoint/2010/main" val="59486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29BFB9A-F90E-4428-A8F7-4D832673A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32" y="11501"/>
            <a:ext cx="9144000" cy="5156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471362-4467-457F-AE42-872A62D01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023" y="1625984"/>
            <a:ext cx="1789491" cy="1753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15134C-6D05-4AB5-BAA2-4B4E1CF0B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8063" y="1625984"/>
            <a:ext cx="1417542" cy="1661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4565CC-3979-4E74-AE8A-6C34C800B0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97" y="1386966"/>
            <a:ext cx="2033580" cy="20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00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29BFB9A-F90E-4428-A8F7-4D832673A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32" y="11501"/>
            <a:ext cx="9144000" cy="5156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F4363B-9490-4DDD-B405-E3B6DB451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650" y="1522851"/>
            <a:ext cx="2133600" cy="213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22E3C4-EC8B-4F9A-BA83-21908EE7A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59" y="1471650"/>
            <a:ext cx="2045475" cy="2045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5E8A4B-4077-4533-85C9-78DDB8AC3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840" y="1606448"/>
            <a:ext cx="2133601" cy="178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09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57692C3-BDF6-4F65-BB28-BC9D86FE6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32" y="11501"/>
            <a:ext cx="9144000" cy="5156300"/>
          </a:xfrm>
          <a:prstGeom prst="rect">
            <a:avLst/>
          </a:prstGeom>
        </p:spPr>
      </p:pic>
      <p:sp>
        <p:nvSpPr>
          <p:cNvPr id="183" name="Google Shape;183;p24"/>
          <p:cNvSpPr/>
          <p:nvPr/>
        </p:nvSpPr>
        <p:spPr>
          <a:xfrm>
            <a:off x="845820" y="1437749"/>
            <a:ext cx="7452360" cy="3550140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4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4"/>
          <p:cNvSpPr/>
          <p:nvPr/>
        </p:nvSpPr>
        <p:spPr>
          <a:xfrm>
            <a:off x="4328692" y="5006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Elipse 53">
            <a:extLst>
              <a:ext uri="{FF2B5EF4-FFF2-40B4-BE49-F238E27FC236}">
                <a16:creationId xmlns:a16="http://schemas.microsoft.com/office/drawing/2014/main" id="{010D4460-155E-48B8-9067-C6100DFBF08D}"/>
              </a:ext>
            </a:extLst>
          </p:cNvPr>
          <p:cNvSpPr/>
          <p:nvPr/>
        </p:nvSpPr>
        <p:spPr>
          <a:xfrm>
            <a:off x="1796408" y="2580620"/>
            <a:ext cx="173492" cy="1734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sp>
        <p:nvSpPr>
          <p:cNvPr id="10" name="Elipse 56">
            <a:extLst>
              <a:ext uri="{FF2B5EF4-FFF2-40B4-BE49-F238E27FC236}">
                <a16:creationId xmlns:a16="http://schemas.microsoft.com/office/drawing/2014/main" id="{8D79CC8B-6162-43FE-A5D6-A97484C283DA}"/>
              </a:ext>
            </a:extLst>
          </p:cNvPr>
          <p:cNvSpPr/>
          <p:nvPr/>
        </p:nvSpPr>
        <p:spPr>
          <a:xfrm>
            <a:off x="2077899" y="2485556"/>
            <a:ext cx="208190" cy="20819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sp>
        <p:nvSpPr>
          <p:cNvPr id="11" name="Elipse 58">
            <a:extLst>
              <a:ext uri="{FF2B5EF4-FFF2-40B4-BE49-F238E27FC236}">
                <a16:creationId xmlns:a16="http://schemas.microsoft.com/office/drawing/2014/main" id="{995917D5-9B34-494B-A3C5-3E307AFF854D}"/>
              </a:ext>
            </a:extLst>
          </p:cNvPr>
          <p:cNvSpPr/>
          <p:nvPr/>
        </p:nvSpPr>
        <p:spPr>
          <a:xfrm>
            <a:off x="1865805" y="1905533"/>
            <a:ext cx="208190" cy="20819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sp>
        <p:nvSpPr>
          <p:cNvPr id="12" name="Elipse 59">
            <a:extLst>
              <a:ext uri="{FF2B5EF4-FFF2-40B4-BE49-F238E27FC236}">
                <a16:creationId xmlns:a16="http://schemas.microsoft.com/office/drawing/2014/main" id="{83B7F0C4-CBC1-4B2E-9832-2388B8E967DC}"/>
              </a:ext>
            </a:extLst>
          </p:cNvPr>
          <p:cNvSpPr/>
          <p:nvPr/>
        </p:nvSpPr>
        <p:spPr>
          <a:xfrm>
            <a:off x="2464371" y="3688326"/>
            <a:ext cx="172472" cy="17247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sp>
        <p:nvSpPr>
          <p:cNvPr id="13" name="Elipse 65">
            <a:extLst>
              <a:ext uri="{FF2B5EF4-FFF2-40B4-BE49-F238E27FC236}">
                <a16:creationId xmlns:a16="http://schemas.microsoft.com/office/drawing/2014/main" id="{2A670175-AC25-445F-80EB-4A0129602AB0}"/>
              </a:ext>
            </a:extLst>
          </p:cNvPr>
          <p:cNvSpPr/>
          <p:nvPr/>
        </p:nvSpPr>
        <p:spPr>
          <a:xfrm>
            <a:off x="3297573" y="1542606"/>
            <a:ext cx="167367" cy="16736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sp>
        <p:nvSpPr>
          <p:cNvPr id="15" name="Elipse 70">
            <a:extLst>
              <a:ext uri="{FF2B5EF4-FFF2-40B4-BE49-F238E27FC236}">
                <a16:creationId xmlns:a16="http://schemas.microsoft.com/office/drawing/2014/main" id="{AC2FD89E-C855-445F-85D8-E03808D64857}"/>
              </a:ext>
            </a:extLst>
          </p:cNvPr>
          <p:cNvSpPr/>
          <p:nvPr/>
        </p:nvSpPr>
        <p:spPr>
          <a:xfrm>
            <a:off x="2765921" y="3860798"/>
            <a:ext cx="208190" cy="20819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 dirty="0"/>
          </a:p>
        </p:txBody>
      </p:sp>
      <p:sp>
        <p:nvSpPr>
          <p:cNvPr id="16" name="Elipse 71">
            <a:extLst>
              <a:ext uri="{FF2B5EF4-FFF2-40B4-BE49-F238E27FC236}">
                <a16:creationId xmlns:a16="http://schemas.microsoft.com/office/drawing/2014/main" id="{AA4EFB72-FC59-489E-8FC8-4AEA331638F6}"/>
              </a:ext>
            </a:extLst>
          </p:cNvPr>
          <p:cNvSpPr/>
          <p:nvPr/>
        </p:nvSpPr>
        <p:spPr>
          <a:xfrm>
            <a:off x="5634865" y="1905533"/>
            <a:ext cx="172472" cy="17247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sp>
        <p:nvSpPr>
          <p:cNvPr id="17" name="Elipse 73">
            <a:extLst>
              <a:ext uri="{FF2B5EF4-FFF2-40B4-BE49-F238E27FC236}">
                <a16:creationId xmlns:a16="http://schemas.microsoft.com/office/drawing/2014/main" id="{529CCC35-E847-4DCA-AD52-035026857344}"/>
              </a:ext>
            </a:extLst>
          </p:cNvPr>
          <p:cNvSpPr/>
          <p:nvPr/>
        </p:nvSpPr>
        <p:spPr>
          <a:xfrm>
            <a:off x="7063641" y="4077228"/>
            <a:ext cx="151547" cy="1515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sp>
        <p:nvSpPr>
          <p:cNvPr id="18" name="Elipse 74">
            <a:extLst>
              <a:ext uri="{FF2B5EF4-FFF2-40B4-BE49-F238E27FC236}">
                <a16:creationId xmlns:a16="http://schemas.microsoft.com/office/drawing/2014/main" id="{004EFF35-F3C0-4260-9AE6-FB65051F767B}"/>
              </a:ext>
            </a:extLst>
          </p:cNvPr>
          <p:cNvSpPr/>
          <p:nvPr/>
        </p:nvSpPr>
        <p:spPr>
          <a:xfrm>
            <a:off x="4202566" y="2802141"/>
            <a:ext cx="208190" cy="20819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sp>
        <p:nvSpPr>
          <p:cNvPr id="19" name="Elipse 75">
            <a:extLst>
              <a:ext uri="{FF2B5EF4-FFF2-40B4-BE49-F238E27FC236}">
                <a16:creationId xmlns:a16="http://schemas.microsoft.com/office/drawing/2014/main" id="{595BB6F0-1E98-448B-8844-F98EE7474850}"/>
              </a:ext>
            </a:extLst>
          </p:cNvPr>
          <p:cNvSpPr/>
          <p:nvPr/>
        </p:nvSpPr>
        <p:spPr>
          <a:xfrm>
            <a:off x="6274120" y="2113723"/>
            <a:ext cx="172472" cy="17247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sp>
        <p:nvSpPr>
          <p:cNvPr id="20" name="Elipse 53">
            <a:extLst>
              <a:ext uri="{FF2B5EF4-FFF2-40B4-BE49-F238E27FC236}">
                <a16:creationId xmlns:a16="http://schemas.microsoft.com/office/drawing/2014/main" id="{9C6E1B6D-6E7B-4617-A64D-8C6D71420F56}"/>
              </a:ext>
            </a:extLst>
          </p:cNvPr>
          <p:cNvSpPr/>
          <p:nvPr/>
        </p:nvSpPr>
        <p:spPr>
          <a:xfrm>
            <a:off x="5071042" y="1895482"/>
            <a:ext cx="173492" cy="1734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sp>
        <p:nvSpPr>
          <p:cNvPr id="21" name="Elipse 56">
            <a:extLst>
              <a:ext uri="{FF2B5EF4-FFF2-40B4-BE49-F238E27FC236}">
                <a16:creationId xmlns:a16="http://schemas.microsoft.com/office/drawing/2014/main" id="{01BCA546-4592-46F6-9DD7-E47D06F8C7EE}"/>
              </a:ext>
            </a:extLst>
          </p:cNvPr>
          <p:cNvSpPr/>
          <p:nvPr/>
        </p:nvSpPr>
        <p:spPr>
          <a:xfrm>
            <a:off x="4686299" y="3212819"/>
            <a:ext cx="208190" cy="20819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sp>
        <p:nvSpPr>
          <p:cNvPr id="22" name="Elipse 58">
            <a:extLst>
              <a:ext uri="{FF2B5EF4-FFF2-40B4-BE49-F238E27FC236}">
                <a16:creationId xmlns:a16="http://schemas.microsoft.com/office/drawing/2014/main" id="{6C51BB80-FBFB-4BBD-81EC-271D5C041274}"/>
              </a:ext>
            </a:extLst>
          </p:cNvPr>
          <p:cNvSpPr/>
          <p:nvPr/>
        </p:nvSpPr>
        <p:spPr>
          <a:xfrm>
            <a:off x="1588218" y="2182100"/>
            <a:ext cx="208190" cy="20819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sp>
        <p:nvSpPr>
          <p:cNvPr id="23" name="Elipse 59">
            <a:extLst>
              <a:ext uri="{FF2B5EF4-FFF2-40B4-BE49-F238E27FC236}">
                <a16:creationId xmlns:a16="http://schemas.microsoft.com/office/drawing/2014/main" id="{97B99475-8DFE-47D5-A4C1-C4959C2E778E}"/>
              </a:ext>
            </a:extLst>
          </p:cNvPr>
          <p:cNvSpPr/>
          <p:nvPr/>
        </p:nvSpPr>
        <p:spPr>
          <a:xfrm>
            <a:off x="2547740" y="4517907"/>
            <a:ext cx="172472" cy="17247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sp>
        <p:nvSpPr>
          <p:cNvPr id="24" name="Elipse 65">
            <a:extLst>
              <a:ext uri="{FF2B5EF4-FFF2-40B4-BE49-F238E27FC236}">
                <a16:creationId xmlns:a16="http://schemas.microsoft.com/office/drawing/2014/main" id="{3260958C-F837-40C4-BF36-2292972F3A52}"/>
              </a:ext>
            </a:extLst>
          </p:cNvPr>
          <p:cNvSpPr/>
          <p:nvPr/>
        </p:nvSpPr>
        <p:spPr>
          <a:xfrm>
            <a:off x="4536097" y="4145091"/>
            <a:ext cx="167367" cy="16736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sp>
        <p:nvSpPr>
          <p:cNvPr id="25" name="Elipse 70">
            <a:extLst>
              <a:ext uri="{FF2B5EF4-FFF2-40B4-BE49-F238E27FC236}">
                <a16:creationId xmlns:a16="http://schemas.microsoft.com/office/drawing/2014/main" id="{66699FC7-9E8B-41C6-A8DF-DD8F96349AFE}"/>
              </a:ext>
            </a:extLst>
          </p:cNvPr>
          <p:cNvSpPr/>
          <p:nvPr/>
        </p:nvSpPr>
        <p:spPr>
          <a:xfrm>
            <a:off x="5703242" y="2467655"/>
            <a:ext cx="208190" cy="20819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sp>
        <p:nvSpPr>
          <p:cNvPr id="26" name="Elipse 71">
            <a:extLst>
              <a:ext uri="{FF2B5EF4-FFF2-40B4-BE49-F238E27FC236}">
                <a16:creationId xmlns:a16="http://schemas.microsoft.com/office/drawing/2014/main" id="{65294B8B-6D83-4A95-A73F-03740B053DE0}"/>
              </a:ext>
            </a:extLst>
          </p:cNvPr>
          <p:cNvSpPr/>
          <p:nvPr/>
        </p:nvSpPr>
        <p:spPr>
          <a:xfrm>
            <a:off x="1389238" y="1733061"/>
            <a:ext cx="172472" cy="17247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sp>
        <p:nvSpPr>
          <p:cNvPr id="27" name="Elipse 73">
            <a:extLst>
              <a:ext uri="{FF2B5EF4-FFF2-40B4-BE49-F238E27FC236}">
                <a16:creationId xmlns:a16="http://schemas.microsoft.com/office/drawing/2014/main" id="{F2B37E6C-4CA1-4488-BCE6-9B42900849F8}"/>
              </a:ext>
            </a:extLst>
          </p:cNvPr>
          <p:cNvSpPr/>
          <p:nvPr/>
        </p:nvSpPr>
        <p:spPr>
          <a:xfrm>
            <a:off x="7883837" y="4483979"/>
            <a:ext cx="151547" cy="1515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sp>
        <p:nvSpPr>
          <p:cNvPr id="28" name="Elipse 74">
            <a:extLst>
              <a:ext uri="{FF2B5EF4-FFF2-40B4-BE49-F238E27FC236}">
                <a16:creationId xmlns:a16="http://schemas.microsoft.com/office/drawing/2014/main" id="{36C4576F-88CA-4C8E-9ED7-16D24AAA5727}"/>
              </a:ext>
            </a:extLst>
          </p:cNvPr>
          <p:cNvSpPr/>
          <p:nvPr/>
        </p:nvSpPr>
        <p:spPr>
          <a:xfrm>
            <a:off x="2620816" y="4099898"/>
            <a:ext cx="208190" cy="20819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sp>
        <p:nvSpPr>
          <p:cNvPr id="29" name="Elipse 75">
            <a:extLst>
              <a:ext uri="{FF2B5EF4-FFF2-40B4-BE49-F238E27FC236}">
                <a16:creationId xmlns:a16="http://schemas.microsoft.com/office/drawing/2014/main" id="{5341491A-55DB-41ED-839B-D88306A13459}"/>
              </a:ext>
            </a:extLst>
          </p:cNvPr>
          <p:cNvSpPr/>
          <p:nvPr/>
        </p:nvSpPr>
        <p:spPr>
          <a:xfrm>
            <a:off x="6360356" y="2875933"/>
            <a:ext cx="172472" cy="17247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sp>
        <p:nvSpPr>
          <p:cNvPr id="30" name="Elipse 53">
            <a:extLst>
              <a:ext uri="{FF2B5EF4-FFF2-40B4-BE49-F238E27FC236}">
                <a16:creationId xmlns:a16="http://schemas.microsoft.com/office/drawing/2014/main" id="{D212BD91-13EE-4D07-9814-2A3768E56746}"/>
              </a:ext>
            </a:extLst>
          </p:cNvPr>
          <p:cNvSpPr/>
          <p:nvPr/>
        </p:nvSpPr>
        <p:spPr>
          <a:xfrm>
            <a:off x="4398508" y="2167867"/>
            <a:ext cx="173492" cy="1734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sp>
        <p:nvSpPr>
          <p:cNvPr id="31" name="Elipse 56">
            <a:extLst>
              <a:ext uri="{FF2B5EF4-FFF2-40B4-BE49-F238E27FC236}">
                <a16:creationId xmlns:a16="http://schemas.microsoft.com/office/drawing/2014/main" id="{4C513AA2-6E32-4D7C-A326-C3A58ECEF58C}"/>
              </a:ext>
            </a:extLst>
          </p:cNvPr>
          <p:cNvSpPr/>
          <p:nvPr/>
        </p:nvSpPr>
        <p:spPr>
          <a:xfrm>
            <a:off x="4515685" y="3554454"/>
            <a:ext cx="208190" cy="20819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sp>
        <p:nvSpPr>
          <p:cNvPr id="32" name="Elipse 58">
            <a:extLst>
              <a:ext uri="{FF2B5EF4-FFF2-40B4-BE49-F238E27FC236}">
                <a16:creationId xmlns:a16="http://schemas.microsoft.com/office/drawing/2014/main" id="{B64198D9-1300-4EC2-90F7-B61662ACFD0F}"/>
              </a:ext>
            </a:extLst>
          </p:cNvPr>
          <p:cNvSpPr/>
          <p:nvPr/>
        </p:nvSpPr>
        <p:spPr>
          <a:xfrm>
            <a:off x="3886199" y="3048405"/>
            <a:ext cx="208190" cy="20819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sp>
        <p:nvSpPr>
          <p:cNvPr id="33" name="Elipse 59">
            <a:extLst>
              <a:ext uri="{FF2B5EF4-FFF2-40B4-BE49-F238E27FC236}">
                <a16:creationId xmlns:a16="http://schemas.microsoft.com/office/drawing/2014/main" id="{E71C376E-3BDD-4C2E-AC80-AD72286751BA}"/>
              </a:ext>
            </a:extLst>
          </p:cNvPr>
          <p:cNvSpPr/>
          <p:nvPr/>
        </p:nvSpPr>
        <p:spPr>
          <a:xfrm>
            <a:off x="6077575" y="1832759"/>
            <a:ext cx="172472" cy="17247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sp>
        <p:nvSpPr>
          <p:cNvPr id="34" name="Elipse 65">
            <a:extLst>
              <a:ext uri="{FF2B5EF4-FFF2-40B4-BE49-F238E27FC236}">
                <a16:creationId xmlns:a16="http://schemas.microsoft.com/office/drawing/2014/main" id="{D94762CD-3C7A-4D8F-BB78-5B1F1D047DB4}"/>
              </a:ext>
            </a:extLst>
          </p:cNvPr>
          <p:cNvSpPr/>
          <p:nvPr/>
        </p:nvSpPr>
        <p:spPr>
          <a:xfrm>
            <a:off x="4506435" y="1771911"/>
            <a:ext cx="167367" cy="16736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sp>
        <p:nvSpPr>
          <p:cNvPr id="35" name="Elipse 70">
            <a:extLst>
              <a:ext uri="{FF2B5EF4-FFF2-40B4-BE49-F238E27FC236}">
                <a16:creationId xmlns:a16="http://schemas.microsoft.com/office/drawing/2014/main" id="{12D74936-DBBE-4CAB-A4B6-C70E7776F933}"/>
              </a:ext>
            </a:extLst>
          </p:cNvPr>
          <p:cNvSpPr/>
          <p:nvPr/>
        </p:nvSpPr>
        <p:spPr>
          <a:xfrm>
            <a:off x="5358768" y="2150518"/>
            <a:ext cx="208190" cy="20819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sp>
        <p:nvSpPr>
          <p:cNvPr id="36" name="Elipse 71">
            <a:extLst>
              <a:ext uri="{FF2B5EF4-FFF2-40B4-BE49-F238E27FC236}">
                <a16:creationId xmlns:a16="http://schemas.microsoft.com/office/drawing/2014/main" id="{51E8A8FF-1D3F-40AB-9241-24C7DB9132C0}"/>
              </a:ext>
            </a:extLst>
          </p:cNvPr>
          <p:cNvSpPr/>
          <p:nvPr/>
        </p:nvSpPr>
        <p:spPr>
          <a:xfrm>
            <a:off x="6666940" y="2150518"/>
            <a:ext cx="172472" cy="17247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 dirty="0"/>
          </a:p>
        </p:txBody>
      </p:sp>
      <p:sp>
        <p:nvSpPr>
          <p:cNvPr id="37" name="Elipse 73">
            <a:extLst>
              <a:ext uri="{FF2B5EF4-FFF2-40B4-BE49-F238E27FC236}">
                <a16:creationId xmlns:a16="http://schemas.microsoft.com/office/drawing/2014/main" id="{A391E784-8D01-4538-8050-6825AECAA7F9}"/>
              </a:ext>
            </a:extLst>
          </p:cNvPr>
          <p:cNvSpPr/>
          <p:nvPr/>
        </p:nvSpPr>
        <p:spPr>
          <a:xfrm>
            <a:off x="6591167" y="1779820"/>
            <a:ext cx="151547" cy="1515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sp>
        <p:nvSpPr>
          <p:cNvPr id="38" name="Elipse 74">
            <a:extLst>
              <a:ext uri="{FF2B5EF4-FFF2-40B4-BE49-F238E27FC236}">
                <a16:creationId xmlns:a16="http://schemas.microsoft.com/office/drawing/2014/main" id="{ADD51393-5E06-4B81-85A8-61B275068177}"/>
              </a:ext>
            </a:extLst>
          </p:cNvPr>
          <p:cNvSpPr/>
          <p:nvPr/>
        </p:nvSpPr>
        <p:spPr>
          <a:xfrm>
            <a:off x="4342283" y="3139856"/>
            <a:ext cx="208190" cy="20819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sp>
        <p:nvSpPr>
          <p:cNvPr id="39" name="Elipse 75">
            <a:extLst>
              <a:ext uri="{FF2B5EF4-FFF2-40B4-BE49-F238E27FC236}">
                <a16:creationId xmlns:a16="http://schemas.microsoft.com/office/drawing/2014/main" id="{0EA2DB15-EEDB-485F-81D1-49DC14118E30}"/>
              </a:ext>
            </a:extLst>
          </p:cNvPr>
          <p:cNvSpPr/>
          <p:nvPr/>
        </p:nvSpPr>
        <p:spPr>
          <a:xfrm>
            <a:off x="6069618" y="2358708"/>
            <a:ext cx="172472" cy="17247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50"/>
          </a:p>
        </p:txBody>
      </p:sp>
      <p:cxnSp>
        <p:nvCxnSpPr>
          <p:cNvPr id="40" name="Conector reto 125">
            <a:extLst>
              <a:ext uri="{FF2B5EF4-FFF2-40B4-BE49-F238E27FC236}">
                <a16:creationId xmlns:a16="http://schemas.microsoft.com/office/drawing/2014/main" id="{73F40FA4-DA70-439C-809E-FC32F960E2EA}"/>
              </a:ext>
            </a:extLst>
          </p:cNvPr>
          <p:cNvCxnSpPr>
            <a:cxnSpLocks/>
            <a:endCxn id="10" idx="7"/>
          </p:cNvCxnSpPr>
          <p:nvPr/>
        </p:nvCxnSpPr>
        <p:spPr>
          <a:xfrm flipH="1">
            <a:off x="2255600" y="1612595"/>
            <a:ext cx="1129310" cy="90345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125">
            <a:extLst>
              <a:ext uri="{FF2B5EF4-FFF2-40B4-BE49-F238E27FC236}">
                <a16:creationId xmlns:a16="http://schemas.microsoft.com/office/drawing/2014/main" id="{2934B5CB-C93F-4B82-97E2-9879A05B7333}"/>
              </a:ext>
            </a:extLst>
          </p:cNvPr>
          <p:cNvCxnSpPr>
            <a:cxnSpLocks/>
            <a:endCxn id="10" idx="5"/>
          </p:cNvCxnSpPr>
          <p:nvPr/>
        </p:nvCxnSpPr>
        <p:spPr>
          <a:xfrm>
            <a:off x="1476571" y="1779352"/>
            <a:ext cx="779029" cy="8839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125">
            <a:extLst>
              <a:ext uri="{FF2B5EF4-FFF2-40B4-BE49-F238E27FC236}">
                <a16:creationId xmlns:a16="http://schemas.microsoft.com/office/drawing/2014/main" id="{6FB7EC00-6032-484B-B9B2-2799520C42B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985145" y="1939278"/>
            <a:ext cx="196849" cy="54627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125">
            <a:extLst>
              <a:ext uri="{FF2B5EF4-FFF2-40B4-BE49-F238E27FC236}">
                <a16:creationId xmlns:a16="http://schemas.microsoft.com/office/drawing/2014/main" id="{D201FDC0-9EDD-45A2-B391-697963272CE3}"/>
              </a:ext>
            </a:extLst>
          </p:cNvPr>
          <p:cNvCxnSpPr>
            <a:cxnSpLocks/>
            <a:endCxn id="10" idx="4"/>
          </p:cNvCxnSpPr>
          <p:nvPr/>
        </p:nvCxnSpPr>
        <p:spPr>
          <a:xfrm>
            <a:off x="1707390" y="2266314"/>
            <a:ext cx="474604" cy="42743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125">
            <a:extLst>
              <a:ext uri="{FF2B5EF4-FFF2-40B4-BE49-F238E27FC236}">
                <a16:creationId xmlns:a16="http://schemas.microsoft.com/office/drawing/2014/main" id="{9FF2D0F3-A690-4212-BD0D-3DF72FBC1687}"/>
              </a:ext>
            </a:extLst>
          </p:cNvPr>
          <p:cNvCxnSpPr>
            <a:cxnSpLocks/>
            <a:endCxn id="10" idx="5"/>
          </p:cNvCxnSpPr>
          <p:nvPr/>
        </p:nvCxnSpPr>
        <p:spPr>
          <a:xfrm>
            <a:off x="1887611" y="2616277"/>
            <a:ext cx="367989" cy="4698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125">
            <a:extLst>
              <a:ext uri="{FF2B5EF4-FFF2-40B4-BE49-F238E27FC236}">
                <a16:creationId xmlns:a16="http://schemas.microsoft.com/office/drawing/2014/main" id="{17FA2488-B787-4C4D-9E6E-D124AEDB5887}"/>
              </a:ext>
            </a:extLst>
          </p:cNvPr>
          <p:cNvCxnSpPr>
            <a:cxnSpLocks/>
            <a:endCxn id="10" idx="5"/>
          </p:cNvCxnSpPr>
          <p:nvPr/>
        </p:nvCxnSpPr>
        <p:spPr>
          <a:xfrm flipH="1" flipV="1">
            <a:off x="2255600" y="2663257"/>
            <a:ext cx="268958" cy="105956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125">
            <a:extLst>
              <a:ext uri="{FF2B5EF4-FFF2-40B4-BE49-F238E27FC236}">
                <a16:creationId xmlns:a16="http://schemas.microsoft.com/office/drawing/2014/main" id="{880EE621-D4A6-4773-8162-24B54AA5CB63}"/>
              </a:ext>
            </a:extLst>
          </p:cNvPr>
          <p:cNvCxnSpPr>
            <a:cxnSpLocks/>
            <a:stCxn id="32" idx="0"/>
            <a:endCxn id="10" idx="6"/>
          </p:cNvCxnSpPr>
          <p:nvPr/>
        </p:nvCxnSpPr>
        <p:spPr>
          <a:xfrm flipH="1" flipV="1">
            <a:off x="2286089" y="2589651"/>
            <a:ext cx="1704205" cy="45875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125">
            <a:extLst>
              <a:ext uri="{FF2B5EF4-FFF2-40B4-BE49-F238E27FC236}">
                <a16:creationId xmlns:a16="http://schemas.microsoft.com/office/drawing/2014/main" id="{DFF61F5F-8F15-4E24-A286-7867FCBBFC26}"/>
              </a:ext>
            </a:extLst>
          </p:cNvPr>
          <p:cNvCxnSpPr>
            <a:cxnSpLocks/>
            <a:endCxn id="10" idx="6"/>
          </p:cNvCxnSpPr>
          <p:nvPr/>
        </p:nvCxnSpPr>
        <p:spPr>
          <a:xfrm flipH="1" flipV="1">
            <a:off x="2286089" y="2589651"/>
            <a:ext cx="563202" cy="137524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125">
            <a:extLst>
              <a:ext uri="{FF2B5EF4-FFF2-40B4-BE49-F238E27FC236}">
                <a16:creationId xmlns:a16="http://schemas.microsoft.com/office/drawing/2014/main" id="{71278736-6A05-47B4-AD1E-F927DF13234E}"/>
              </a:ext>
            </a:extLst>
          </p:cNvPr>
          <p:cNvCxnSpPr>
            <a:cxnSpLocks/>
            <a:stCxn id="28" idx="0"/>
            <a:endCxn id="10" idx="0"/>
          </p:cNvCxnSpPr>
          <p:nvPr/>
        </p:nvCxnSpPr>
        <p:spPr>
          <a:xfrm flipH="1" flipV="1">
            <a:off x="2181994" y="2485556"/>
            <a:ext cx="542917" cy="161434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125">
            <a:extLst>
              <a:ext uri="{FF2B5EF4-FFF2-40B4-BE49-F238E27FC236}">
                <a16:creationId xmlns:a16="http://schemas.microsoft.com/office/drawing/2014/main" id="{E119BC77-DA47-4882-AC25-96A4243D6B0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108388" y="2663257"/>
            <a:ext cx="582130" cy="189598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125">
            <a:extLst>
              <a:ext uri="{FF2B5EF4-FFF2-40B4-BE49-F238E27FC236}">
                <a16:creationId xmlns:a16="http://schemas.microsoft.com/office/drawing/2014/main" id="{22F50816-EC80-4624-9DCF-C33F4B5E3C8A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2108388" y="2663257"/>
            <a:ext cx="2144638" cy="24298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125">
            <a:extLst>
              <a:ext uri="{FF2B5EF4-FFF2-40B4-BE49-F238E27FC236}">
                <a16:creationId xmlns:a16="http://schemas.microsoft.com/office/drawing/2014/main" id="{285E8867-73C4-4970-BDEF-B580E2A9C52C}"/>
              </a:ext>
            </a:extLst>
          </p:cNvPr>
          <p:cNvCxnSpPr>
            <a:cxnSpLocks/>
            <a:endCxn id="10" idx="0"/>
          </p:cNvCxnSpPr>
          <p:nvPr/>
        </p:nvCxnSpPr>
        <p:spPr>
          <a:xfrm flipH="1" flipV="1">
            <a:off x="2181994" y="2485556"/>
            <a:ext cx="2228762" cy="74936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125">
            <a:extLst>
              <a:ext uri="{FF2B5EF4-FFF2-40B4-BE49-F238E27FC236}">
                <a16:creationId xmlns:a16="http://schemas.microsoft.com/office/drawing/2014/main" id="{6F4E5B3B-50F0-42E2-9A5E-7EE1525BAD1C}"/>
              </a:ext>
            </a:extLst>
          </p:cNvPr>
          <p:cNvCxnSpPr>
            <a:cxnSpLocks/>
            <a:endCxn id="10" idx="0"/>
          </p:cNvCxnSpPr>
          <p:nvPr/>
        </p:nvCxnSpPr>
        <p:spPr>
          <a:xfrm flipH="1" flipV="1">
            <a:off x="2181994" y="2485556"/>
            <a:ext cx="2437788" cy="11254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125">
            <a:extLst>
              <a:ext uri="{FF2B5EF4-FFF2-40B4-BE49-F238E27FC236}">
                <a16:creationId xmlns:a16="http://schemas.microsoft.com/office/drawing/2014/main" id="{BFE27DCD-B7F4-4DBC-BA78-0CB20CF91BBC}"/>
              </a:ext>
            </a:extLst>
          </p:cNvPr>
          <p:cNvCxnSpPr>
            <a:cxnSpLocks/>
            <a:endCxn id="10" idx="6"/>
          </p:cNvCxnSpPr>
          <p:nvPr/>
        </p:nvCxnSpPr>
        <p:spPr>
          <a:xfrm flipH="1" flipV="1">
            <a:off x="2286089" y="2589651"/>
            <a:ext cx="2293798" cy="161434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125">
            <a:extLst>
              <a:ext uri="{FF2B5EF4-FFF2-40B4-BE49-F238E27FC236}">
                <a16:creationId xmlns:a16="http://schemas.microsoft.com/office/drawing/2014/main" id="{504C716A-EC22-4F93-B044-0EB578969C25}"/>
              </a:ext>
            </a:extLst>
          </p:cNvPr>
          <p:cNvCxnSpPr>
            <a:cxnSpLocks/>
            <a:endCxn id="10" idx="1"/>
          </p:cNvCxnSpPr>
          <p:nvPr/>
        </p:nvCxnSpPr>
        <p:spPr>
          <a:xfrm flipH="1" flipV="1">
            <a:off x="2108388" y="2516045"/>
            <a:ext cx="2639286" cy="79468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125">
            <a:extLst>
              <a:ext uri="{FF2B5EF4-FFF2-40B4-BE49-F238E27FC236}">
                <a16:creationId xmlns:a16="http://schemas.microsoft.com/office/drawing/2014/main" id="{4131FCC1-FD9F-4AA0-91BC-99BE09F020AA}"/>
              </a:ext>
            </a:extLst>
          </p:cNvPr>
          <p:cNvCxnSpPr>
            <a:cxnSpLocks/>
            <a:stCxn id="10" idx="2"/>
          </p:cNvCxnSpPr>
          <p:nvPr/>
        </p:nvCxnSpPr>
        <p:spPr>
          <a:xfrm flipV="1">
            <a:off x="2077899" y="1840615"/>
            <a:ext cx="2476270" cy="74903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125">
            <a:extLst>
              <a:ext uri="{FF2B5EF4-FFF2-40B4-BE49-F238E27FC236}">
                <a16:creationId xmlns:a16="http://schemas.microsoft.com/office/drawing/2014/main" id="{4E092C0B-4A27-49CE-BA05-E3FFC68E0124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108388" y="2249685"/>
            <a:ext cx="2381962" cy="26636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125">
            <a:extLst>
              <a:ext uri="{FF2B5EF4-FFF2-40B4-BE49-F238E27FC236}">
                <a16:creationId xmlns:a16="http://schemas.microsoft.com/office/drawing/2014/main" id="{8830C87A-D85D-4235-B9CD-64AB67FA7B03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108388" y="1956260"/>
            <a:ext cx="3028268" cy="55978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125">
            <a:extLst>
              <a:ext uri="{FF2B5EF4-FFF2-40B4-BE49-F238E27FC236}">
                <a16:creationId xmlns:a16="http://schemas.microsoft.com/office/drawing/2014/main" id="{AF3CB1F7-6B49-4A17-9329-97433F5DF79E}"/>
              </a:ext>
            </a:extLst>
          </p:cNvPr>
          <p:cNvCxnSpPr>
            <a:cxnSpLocks/>
            <a:endCxn id="10" idx="1"/>
          </p:cNvCxnSpPr>
          <p:nvPr/>
        </p:nvCxnSpPr>
        <p:spPr>
          <a:xfrm flipH="1">
            <a:off x="2108388" y="2220271"/>
            <a:ext cx="3383394" cy="29577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125">
            <a:extLst>
              <a:ext uri="{FF2B5EF4-FFF2-40B4-BE49-F238E27FC236}">
                <a16:creationId xmlns:a16="http://schemas.microsoft.com/office/drawing/2014/main" id="{3A86EC02-E7F0-408F-AC85-DACBCD47C8FB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181994" y="1899783"/>
            <a:ext cx="3540452" cy="58577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125">
            <a:extLst>
              <a:ext uri="{FF2B5EF4-FFF2-40B4-BE49-F238E27FC236}">
                <a16:creationId xmlns:a16="http://schemas.microsoft.com/office/drawing/2014/main" id="{A45E4149-55C8-444C-8152-39A5508E817A}"/>
              </a:ext>
            </a:extLst>
          </p:cNvPr>
          <p:cNvCxnSpPr>
            <a:cxnSpLocks/>
            <a:endCxn id="10" idx="6"/>
          </p:cNvCxnSpPr>
          <p:nvPr/>
        </p:nvCxnSpPr>
        <p:spPr>
          <a:xfrm flipH="1" flipV="1">
            <a:off x="2286089" y="2589651"/>
            <a:ext cx="4843158" cy="151619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125">
            <a:extLst>
              <a:ext uri="{FF2B5EF4-FFF2-40B4-BE49-F238E27FC236}">
                <a16:creationId xmlns:a16="http://schemas.microsoft.com/office/drawing/2014/main" id="{CD4C6037-D248-402C-8648-447ADE16A7DA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181994" y="2693746"/>
            <a:ext cx="5731537" cy="191039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125">
            <a:extLst>
              <a:ext uri="{FF2B5EF4-FFF2-40B4-BE49-F238E27FC236}">
                <a16:creationId xmlns:a16="http://schemas.microsoft.com/office/drawing/2014/main" id="{3AA547BA-BC5E-4DC8-B787-D23CB77DBE0C}"/>
              </a:ext>
            </a:extLst>
          </p:cNvPr>
          <p:cNvCxnSpPr>
            <a:cxnSpLocks/>
            <a:endCxn id="10" idx="1"/>
          </p:cNvCxnSpPr>
          <p:nvPr/>
        </p:nvCxnSpPr>
        <p:spPr>
          <a:xfrm flipH="1" flipV="1">
            <a:off x="2108388" y="2516045"/>
            <a:ext cx="4327158" cy="39357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125">
            <a:extLst>
              <a:ext uri="{FF2B5EF4-FFF2-40B4-BE49-F238E27FC236}">
                <a16:creationId xmlns:a16="http://schemas.microsoft.com/office/drawing/2014/main" id="{440F305D-E376-4E69-822B-7B61E9697F59}"/>
              </a:ext>
            </a:extLst>
          </p:cNvPr>
          <p:cNvCxnSpPr>
            <a:cxnSpLocks/>
            <a:endCxn id="10" idx="7"/>
          </p:cNvCxnSpPr>
          <p:nvPr/>
        </p:nvCxnSpPr>
        <p:spPr>
          <a:xfrm flipH="1">
            <a:off x="2255600" y="2492673"/>
            <a:ext cx="3598212" cy="2337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125">
            <a:extLst>
              <a:ext uri="{FF2B5EF4-FFF2-40B4-BE49-F238E27FC236}">
                <a16:creationId xmlns:a16="http://schemas.microsoft.com/office/drawing/2014/main" id="{40E05C07-4B43-4C6B-94FF-C45247BF2A94}"/>
              </a:ext>
            </a:extLst>
          </p:cNvPr>
          <p:cNvCxnSpPr>
            <a:cxnSpLocks/>
            <a:endCxn id="10" idx="2"/>
          </p:cNvCxnSpPr>
          <p:nvPr/>
        </p:nvCxnSpPr>
        <p:spPr>
          <a:xfrm flipH="1">
            <a:off x="2077899" y="1951964"/>
            <a:ext cx="4091658" cy="63768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125">
            <a:extLst>
              <a:ext uri="{FF2B5EF4-FFF2-40B4-BE49-F238E27FC236}">
                <a16:creationId xmlns:a16="http://schemas.microsoft.com/office/drawing/2014/main" id="{69540B25-BCE7-43E6-9E1B-5AF97F17DA1B}"/>
              </a:ext>
            </a:extLst>
          </p:cNvPr>
          <p:cNvCxnSpPr>
            <a:cxnSpLocks/>
            <a:endCxn id="10" idx="4"/>
          </p:cNvCxnSpPr>
          <p:nvPr/>
        </p:nvCxnSpPr>
        <p:spPr>
          <a:xfrm flipH="1">
            <a:off x="2181994" y="2356538"/>
            <a:ext cx="3986284" cy="33720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125">
            <a:extLst>
              <a:ext uri="{FF2B5EF4-FFF2-40B4-BE49-F238E27FC236}">
                <a16:creationId xmlns:a16="http://schemas.microsoft.com/office/drawing/2014/main" id="{88299E8A-8413-49BF-B692-F32676BFC7FB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181994" y="2167107"/>
            <a:ext cx="4195450" cy="31844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125">
            <a:extLst>
              <a:ext uri="{FF2B5EF4-FFF2-40B4-BE49-F238E27FC236}">
                <a16:creationId xmlns:a16="http://schemas.microsoft.com/office/drawing/2014/main" id="{0DB54FCE-8BBB-4173-8314-01D36E548D9F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181994" y="2226455"/>
            <a:ext cx="4544238" cy="25910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125">
            <a:extLst>
              <a:ext uri="{FF2B5EF4-FFF2-40B4-BE49-F238E27FC236}">
                <a16:creationId xmlns:a16="http://schemas.microsoft.com/office/drawing/2014/main" id="{BFFFB3A8-5650-407D-B7FA-8F85C09912BF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181994" y="1838070"/>
            <a:ext cx="4483046" cy="6474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tângulo 1034">
            <a:extLst>
              <a:ext uri="{FF2B5EF4-FFF2-40B4-BE49-F238E27FC236}">
                <a16:creationId xmlns:a16="http://schemas.microsoft.com/office/drawing/2014/main" id="{3FFF147F-6C49-4D6C-A269-194B82070CDE}"/>
              </a:ext>
            </a:extLst>
          </p:cNvPr>
          <p:cNvSpPr/>
          <p:nvPr/>
        </p:nvSpPr>
        <p:spPr>
          <a:xfrm>
            <a:off x="6077575" y="259408"/>
            <a:ext cx="2778410" cy="46128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500" b="1" dirty="0">
                <a:latin typeface="Walter Turncoat" panose="020B0604020202020204" charset="0"/>
              </a:rPr>
              <a:t>EXPANSÃO DA COMUNIDADE</a:t>
            </a:r>
          </a:p>
        </p:txBody>
      </p:sp>
      <p:sp>
        <p:nvSpPr>
          <p:cNvPr id="102" name="Retângulo 142">
            <a:extLst>
              <a:ext uri="{FF2B5EF4-FFF2-40B4-BE49-F238E27FC236}">
                <a16:creationId xmlns:a16="http://schemas.microsoft.com/office/drawing/2014/main" id="{EA13312B-99FB-4431-8486-D2B0161CB622}"/>
              </a:ext>
            </a:extLst>
          </p:cNvPr>
          <p:cNvSpPr/>
          <p:nvPr/>
        </p:nvSpPr>
        <p:spPr>
          <a:xfrm>
            <a:off x="6091862" y="685991"/>
            <a:ext cx="2747797" cy="46128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500" b="1" dirty="0">
                <a:solidFill>
                  <a:srgbClr val="7030A0"/>
                </a:solidFill>
                <a:latin typeface="Walter Turncoat" panose="020B0604020202020204" charset="0"/>
              </a:rPr>
              <a:t>MODELO DE NETNOGRAFIA</a:t>
            </a:r>
          </a:p>
        </p:txBody>
      </p:sp>
    </p:spTree>
    <p:extLst>
      <p:ext uri="{BB962C8B-B14F-4D97-AF65-F5344CB8AC3E}">
        <p14:creationId xmlns:p14="http://schemas.microsoft.com/office/powerpoint/2010/main" val="964493091"/>
      </p:ext>
    </p:extLst>
  </p:cSld>
  <p:clrMapOvr>
    <a:masterClrMapping/>
  </p:clrMapOvr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Ursula · SlidesCarnival</Template>
  <TotalTime>558</TotalTime>
  <Words>235</Words>
  <Application>Microsoft Office PowerPoint</Application>
  <PresentationFormat>On-screen Show (16:9)</PresentationFormat>
  <Paragraphs>51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Walter Turncoat</vt:lpstr>
      <vt:lpstr>Arial</vt:lpstr>
      <vt:lpstr>Calibri</vt:lpstr>
      <vt:lpstr>Sniglet</vt:lpstr>
      <vt:lpstr>Ursula template</vt:lpstr>
      <vt:lpstr>O ESPORTE MAIS POPULAR DO MUNDO NO MAIOR MERCADO DO MUNDO</vt:lpstr>
      <vt:lpstr>Muito mais que um esporte, um business! VALUATION</vt:lpstr>
      <vt:lpstr>O que os valoriza...</vt:lpstr>
      <vt:lpstr>Construção de uma base!</vt:lpstr>
      <vt:lpstr>“Cor do uniforme do orlando city foi pensada para atrair brasileiros” FOLHA DE SÃO PAULO – MARÇO/2015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 MAP</vt:lpstr>
      <vt:lpstr>TIMELINE</vt:lpstr>
      <vt:lpstr>PowerPoint Presentation</vt:lpstr>
      <vt:lpstr>BePurple!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BRUNA DE OLIVEIRA ANDRADE</dc:creator>
  <cp:lastModifiedBy>BRUNA DE OLIVEIRA ANDRADE</cp:lastModifiedBy>
  <cp:revision>59</cp:revision>
  <dcterms:created xsi:type="dcterms:W3CDTF">2019-04-13T17:04:14Z</dcterms:created>
  <dcterms:modified xsi:type="dcterms:W3CDTF">2019-04-14T17:58:12Z</dcterms:modified>
</cp:coreProperties>
</file>